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346" r:id="rId2"/>
  </p:sldIdLst>
  <p:sldSz cx="6858000" cy="9906000" type="A4"/>
  <p:notesSz cx="6888163" cy="10018713"/>
  <p:kinsoku lang="zh-TW" invalStChars="" invalEndChars="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61" autoAdjust="0"/>
    <p:restoredTop sz="94660"/>
  </p:normalViewPr>
  <p:slideViewPr>
    <p:cSldViewPr snapToGrid="0">
      <p:cViewPr varScale="1">
        <p:scale>
          <a:sx n="79" d="100"/>
          <a:sy n="79" d="100"/>
        </p:scale>
        <p:origin x="3486" y="54"/>
      </p:cViewPr>
      <p:guideLst>
        <p:guide orient="horz" pos="3120"/>
        <p:guide pos="21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 snapToGrid="0">
      <p:cViewPr varScale="1">
        <p:scale>
          <a:sx n="72" d="100"/>
          <a:sy n="72" d="100"/>
        </p:scale>
        <p:origin x="2384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-393700" y="9404286"/>
            <a:ext cx="7645400" cy="654113"/>
          </a:xfrm>
          <a:prstGeom prst="rect">
            <a:avLst/>
          </a:prstGeom>
          <a:solidFill>
            <a:srgbClr val="457690">
              <a:alpha val="7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noAutofit/>
          </a:bodyPr>
          <a:lstStyle/>
          <a:p>
            <a:endParaRPr lang="zh-TW" altLang="en-US"/>
          </a:p>
        </p:txBody>
      </p:sp>
      <p:grpSp>
        <p:nvGrpSpPr>
          <p:cNvPr id="4" name="群組 3"/>
          <p:cNvGrpSpPr/>
          <p:nvPr userDrawn="1"/>
        </p:nvGrpSpPr>
        <p:grpSpPr>
          <a:xfrm>
            <a:off x="2392236" y="297497"/>
            <a:ext cx="1927227" cy="441325"/>
            <a:chOff x="0" y="0"/>
            <a:chExt cx="9025890" cy="2070735"/>
          </a:xfrm>
        </p:grpSpPr>
        <p:pic>
          <p:nvPicPr>
            <p:cNvPr id="7" name="圖形 4"/>
            <p:cNvPicPr>
              <a:picLocks noChangeAspect="1"/>
            </p:cNvPicPr>
            <p:nvPr userDrawn="1"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0"/>
              <a:ext cx="2268220" cy="2070735"/>
            </a:xfrm>
            <a:prstGeom prst="rect">
              <a:avLst/>
            </a:prstGeom>
          </p:spPr>
        </p:pic>
        <p:pic>
          <p:nvPicPr>
            <p:cNvPr id="8" name="圖形 5"/>
            <p:cNvPicPr>
              <a:picLocks noChangeAspect="1"/>
            </p:cNvPicPr>
            <p:nvPr userDrawn="1"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546350" y="457200"/>
              <a:ext cx="6479540" cy="1259840"/>
            </a:xfrm>
            <a:prstGeom prst="rect">
              <a:avLst/>
            </a:prstGeom>
          </p:spPr>
        </p:pic>
      </p:grpSp>
      <p:sp>
        <p:nvSpPr>
          <p:cNvPr id="11" name="文字方塊 9"/>
          <p:cNvSpPr txBox="1"/>
          <p:nvPr userDrawn="1"/>
        </p:nvSpPr>
        <p:spPr>
          <a:xfrm>
            <a:off x="854964" y="9511062"/>
            <a:ext cx="5605272" cy="253916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zh-TW" altLang="en-US" sz="1050" dirty="0">
                <a:solidFill>
                  <a:schemeClr val="bg1"/>
                </a:solidFill>
                <a:latin typeface="Taipei Sans TC Beta Light" pitchFamily="2" charset="-120"/>
                <a:ea typeface="Taipei Sans TC Beta Light" pitchFamily="2" charset="-120"/>
              </a:rPr>
              <a:t>台北市</a:t>
            </a:r>
            <a:r>
              <a:rPr lang="en-US" altLang="zh-TW" sz="1050" dirty="0">
                <a:solidFill>
                  <a:schemeClr val="bg1"/>
                </a:solidFill>
                <a:latin typeface="Taipei Sans TC Beta Light" pitchFamily="2" charset="-120"/>
                <a:ea typeface="Taipei Sans TC Beta Light" pitchFamily="2" charset="-120"/>
              </a:rPr>
              <a:t>112</a:t>
            </a:r>
            <a:r>
              <a:rPr lang="zh-TW" altLang="en-US" sz="1050" dirty="0">
                <a:solidFill>
                  <a:schemeClr val="bg1"/>
                </a:solidFill>
                <a:latin typeface="Taipei Sans TC Beta Light" pitchFamily="2" charset="-120"/>
                <a:ea typeface="Taipei Sans TC Beta Light" pitchFamily="2" charset="-120"/>
              </a:rPr>
              <a:t>北投區振興街</a:t>
            </a:r>
            <a:r>
              <a:rPr lang="en-US" altLang="zh-TW" sz="1050" dirty="0">
                <a:solidFill>
                  <a:schemeClr val="bg1"/>
                </a:solidFill>
                <a:latin typeface="Taipei Sans TC Beta Light" pitchFamily="2" charset="-120"/>
                <a:ea typeface="Taipei Sans TC Beta Light" pitchFamily="2" charset="-120"/>
              </a:rPr>
              <a:t>45</a:t>
            </a:r>
            <a:r>
              <a:rPr lang="zh-TW" altLang="en-US" sz="1050" dirty="0">
                <a:solidFill>
                  <a:schemeClr val="bg1"/>
                </a:solidFill>
                <a:latin typeface="Taipei Sans TC Beta Light" pitchFamily="2" charset="-120"/>
                <a:ea typeface="Taipei Sans TC Beta Light" pitchFamily="2" charset="-120"/>
              </a:rPr>
              <a:t>號  振興醫院第二醫療大樓</a:t>
            </a:r>
            <a:r>
              <a:rPr lang="en-US" altLang="zh-TW" sz="1050" dirty="0">
                <a:solidFill>
                  <a:schemeClr val="bg1"/>
                </a:solidFill>
                <a:latin typeface="Taipei Sans TC Beta Light" pitchFamily="2" charset="-120"/>
                <a:ea typeface="Taipei Sans TC Beta Light" pitchFamily="2" charset="-120"/>
              </a:rPr>
              <a:t>11</a:t>
            </a:r>
            <a:r>
              <a:rPr lang="zh-TW" altLang="en-US" sz="1050" dirty="0">
                <a:solidFill>
                  <a:schemeClr val="bg1"/>
                </a:solidFill>
                <a:latin typeface="Taipei Sans TC Beta Light" pitchFamily="2" charset="-120"/>
                <a:ea typeface="Taipei Sans TC Beta Light" pitchFamily="2" charset="-120"/>
              </a:rPr>
              <a:t>樓  </a:t>
            </a:r>
            <a:r>
              <a:rPr lang="en-US" altLang="zh-TW" sz="1050" dirty="0">
                <a:solidFill>
                  <a:schemeClr val="bg1"/>
                </a:solidFill>
                <a:latin typeface="Taipei Sans TC Beta Light" pitchFamily="2" charset="-120"/>
                <a:ea typeface="Taipei Sans TC Beta Light" pitchFamily="2" charset="-120"/>
              </a:rPr>
              <a:t>(02)2826-4400#3999 (</a:t>
            </a:r>
            <a:r>
              <a:rPr lang="zh-TW" altLang="en-US" sz="1050" dirty="0">
                <a:solidFill>
                  <a:schemeClr val="bg1"/>
                </a:solidFill>
                <a:latin typeface="Taipei Sans TC Beta Light" pitchFamily="2" charset="-120"/>
                <a:ea typeface="Taipei Sans TC Beta Light" pitchFamily="2" charset="-120"/>
              </a:rPr>
              <a:t>代表號</a:t>
            </a:r>
            <a:r>
              <a:rPr lang="en-US" altLang="zh-TW" sz="1050" dirty="0">
                <a:solidFill>
                  <a:schemeClr val="bg1"/>
                </a:solidFill>
                <a:latin typeface="Taipei Sans TC Beta Light" pitchFamily="2" charset="-120"/>
                <a:ea typeface="Taipei Sans TC Beta Light" pitchFamily="2" charset="-120"/>
              </a:rPr>
              <a:t>)</a:t>
            </a:r>
            <a:endParaRPr lang="zh-TW" altLang="en-US" sz="1050" dirty="0">
              <a:solidFill>
                <a:schemeClr val="bg1"/>
              </a:solidFill>
              <a:latin typeface="Taipei Sans TC Beta Light" pitchFamily="2" charset="-120"/>
              <a:ea typeface="Taipei Sans TC Beta Light" pitchFamily="2" charset="-12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5DB94-B0A2-4EB3-AB34-143D517ED42D}" type="datetimeFigureOut">
              <a:rPr lang="zh-TW" altLang="en-US" smtClean="0"/>
              <a:t>2025/1/13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D06CE-E5D4-40D4-82D7-C397614CF692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/>
          <p:cNvSpPr txBox="1"/>
          <p:nvPr/>
        </p:nvSpPr>
        <p:spPr>
          <a:xfrm>
            <a:off x="89535" y="842010"/>
            <a:ext cx="6550660" cy="34734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TW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振興健康管理中心檢查需知</a:t>
            </a:r>
            <a:r>
              <a:rPr lang="en-US" altLang="zh-TW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陽明交大團檢專案</a:t>
            </a:r>
            <a:r>
              <a:rPr lang="en-US" altLang="zh-TW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000" b="1" dirty="0">
                <a:solidFill>
                  <a:schemeClr val="accen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               </a:t>
            </a:r>
            <a:endParaRPr lang="en-US" altLang="zh-TW" sz="8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custDataLst>
              <p:tags r:id="rId1"/>
            </p:custDataLst>
          </p:nvPr>
        </p:nvGraphicFramePr>
        <p:xfrm>
          <a:off x="89535" y="1189990"/>
          <a:ext cx="6664325" cy="7889298"/>
        </p:xfrm>
        <a:graphic>
          <a:graphicData uri="http://schemas.openxmlformats.org/drawingml/2006/table">
            <a:tbl>
              <a:tblPr firstRow="1" firstCol="1" bandRow="1"/>
              <a:tblGrid>
                <a:gridCol w="5797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485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599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164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姓名</a:t>
                      </a:r>
                      <a:endParaRPr lang="zh-TW" sz="1200" kern="100" dirty="0">
                        <a:effectLst/>
                        <a:latin typeface="Calibri" panose="020F0502020204030204"/>
                        <a:ea typeface="新細明體" panose="02020500000000000000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u="sng" kern="100" dirty="0">
                          <a:effectLst/>
                          <a:latin typeface="微軟正黑體" panose="020B0604030504040204" pitchFamily="34" charset="-120"/>
                          <a:ea typeface="新細明體" panose="02020500000000000000" charset="-120"/>
                          <a:cs typeface="Times New Roman" panose="02020603050405020304"/>
                        </a:rPr>
                        <a:t>             </a:t>
                      </a:r>
                      <a:r>
                        <a:rPr lang="zh-TW" altLang="en-US" sz="1200" u="sng" kern="100">
                          <a:effectLst/>
                          <a:latin typeface="微軟正黑體" panose="020B0604030504040204" pitchFamily="34" charset="-120"/>
                          <a:ea typeface="新細明體" panose="02020500000000000000" charset="-120"/>
                          <a:cs typeface="Times New Roman" panose="02020603050405020304"/>
                        </a:rPr>
                        <a:t>                        </a:t>
                      </a:r>
                      <a:r>
                        <a:rPr lang="en-US" sz="1200" u="sng" kern="100" dirty="0">
                          <a:effectLst/>
                          <a:latin typeface="微軟正黑體" panose="020B0604030504040204" pitchFamily="34" charset="-120"/>
                          <a:ea typeface="新細明體" panose="02020500000000000000" charset="-120"/>
                          <a:cs typeface="Times New Roman" panose="02020603050405020304"/>
                        </a:rPr>
                        <a:t>       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先生</a:t>
                      </a:r>
                      <a:r>
                        <a:rPr lang="en-US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/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女士</a:t>
                      </a:r>
                      <a:endParaRPr lang="zh-TW" sz="1200" kern="100" dirty="0">
                        <a:effectLst/>
                        <a:latin typeface="Calibri" panose="020F0502020204030204"/>
                        <a:ea typeface="新細明體" panose="02020500000000000000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76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日期</a:t>
                      </a:r>
                      <a:endParaRPr lang="zh-TW" sz="1200" kern="100">
                        <a:effectLst/>
                        <a:latin typeface="Calibri" panose="020F0502020204030204"/>
                        <a:ea typeface="新細明體" panose="02020500000000000000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您預約檢查時間為：</a:t>
                      </a:r>
                      <a:r>
                        <a:rPr 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      </a:t>
                      </a:r>
                      <a:r>
                        <a:rPr lang="zh-TW" alt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</a:t>
                      </a:r>
                      <a:r>
                        <a:rPr 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          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年</a:t>
                      </a:r>
                      <a:r>
                        <a:rPr 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  </a:t>
                      </a:r>
                      <a:r>
                        <a:rPr lang="zh-TW" alt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</a:t>
                      </a:r>
                      <a:r>
                        <a:rPr 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              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月</a:t>
                      </a:r>
                      <a:r>
                        <a:rPr 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                </a:t>
                      </a:r>
                      <a:r>
                        <a:rPr lang="zh-TW" alt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</a:t>
                      </a:r>
                      <a:r>
                        <a:rPr 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  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日，星期</a:t>
                      </a:r>
                      <a:r>
                        <a:rPr 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                  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。</a:t>
                      </a:r>
                      <a:endParaRPr lang="zh-TW" sz="1200" kern="100" dirty="0">
                        <a:effectLst/>
                        <a:latin typeface="Calibri" panose="020F0502020204030204"/>
                        <a:ea typeface="新細明體" panose="02020500000000000000" charset="-120"/>
                        <a:cs typeface="Times New Roman" panose="02020603050405020304"/>
                      </a:endParaRPr>
                    </a:p>
                  </a:txBody>
                  <a:tcPr marL="19449" marR="19449" marT="9554" marB="18000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80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報到</a:t>
                      </a:r>
                      <a:endParaRPr lang="en-US" altLang="zh-TW" sz="1200" kern="100" dirty="0"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時間</a:t>
                      </a:r>
                      <a:endParaRPr lang="zh-TW" sz="1200" kern="100" dirty="0">
                        <a:effectLst/>
                        <a:latin typeface="Calibri" panose="020F0502020204030204"/>
                        <a:ea typeface="新細明體" panose="02020500000000000000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just" fontAlgn="auto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請當天</a:t>
                      </a:r>
                      <a:r>
                        <a:rPr 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</a:t>
                      </a:r>
                      <a:r>
                        <a:rPr lang="zh-TW" alt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  </a:t>
                      </a:r>
                      <a:r>
                        <a:rPr 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     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午</a:t>
                      </a:r>
                      <a:r>
                        <a:rPr 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</a:t>
                      </a:r>
                      <a:r>
                        <a:rPr lang="zh-TW" alt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       </a:t>
                      </a:r>
                      <a:r>
                        <a:rPr 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 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點</a:t>
                      </a:r>
                      <a:r>
                        <a:rPr 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</a:t>
                      </a:r>
                      <a:r>
                        <a:rPr lang="zh-TW" alt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       </a:t>
                      </a:r>
                      <a:r>
                        <a:rPr lang="en-US" sz="1200" u="sng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 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分至第二醫療大樓十一樓健康管理中心報到。</a:t>
                      </a:r>
                      <a:endParaRPr lang="zh-TW" sz="1200" kern="100" dirty="0">
                        <a:effectLst/>
                        <a:latin typeface="Calibri" panose="020F0502020204030204"/>
                        <a:ea typeface="新細明體" panose="02020500000000000000" charset="-120"/>
                        <a:cs typeface="Times New Roman" panose="02020603050405020304"/>
                      </a:endParaRPr>
                    </a:p>
                    <a:p>
                      <a:pPr algn="just" fontAlgn="auto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為避免檢查時間延誤，敬請貴賓依預約時間報到。</a:t>
                      </a:r>
                      <a:endParaRPr lang="zh-TW" sz="1200" kern="100" dirty="0">
                        <a:effectLst/>
                        <a:latin typeface="Calibri" panose="020F0502020204030204"/>
                        <a:ea typeface="新細明體" panose="02020500000000000000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b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9575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檢查</a:t>
                      </a:r>
                      <a:endParaRPr lang="en-US" altLang="zh-TW" sz="1200" kern="100" dirty="0"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項目</a:t>
                      </a:r>
                      <a:endParaRPr lang="zh-TW" sz="1200" kern="100" dirty="0">
                        <a:effectLst/>
                        <a:latin typeface="Calibri" panose="020F0502020204030204"/>
                        <a:ea typeface="新細明體" panose="02020500000000000000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b="0" kern="100" dirty="0">
                          <a:effectLst/>
                          <a:latin typeface="Calibri" panose="020F0502020204030204"/>
                          <a:ea typeface="新細明體" panose="02020500000000000000" charset="-120"/>
                          <a:cs typeface="Times New Roman" panose="02020603050405020304"/>
                        </a:rPr>
                        <a:t> </a:t>
                      </a:r>
                      <a:r>
                        <a:rPr lang="en-US" sz="1200" b="0" kern="100" dirty="0">
                          <a:effectLst/>
                          <a:latin typeface="微軟正黑體" panose="020B0604030504040204" pitchFamily="34" charset="-120"/>
                          <a:ea typeface="新細明體" panose="02020500000000000000" charset="-120"/>
                          <a:cs typeface="Times New Roman" panose="02020603050405020304"/>
                        </a:rPr>
                        <a:t>1.</a:t>
                      </a:r>
                      <a:r>
                        <a:rPr lang="zh-TW" sz="1200" b="0" kern="100" dirty="0">
                          <a:effectLst/>
                          <a:latin typeface="Calibri" panose="020F0502020204030204"/>
                          <a:ea typeface="新細明體" panose="02020500000000000000" charset="-120"/>
                          <a:cs typeface="Times New Roman" panose="02020603050405020304"/>
                        </a:rPr>
                        <a:t>□</a:t>
                      </a:r>
                      <a:r>
                        <a:rPr lang="zh-TW" sz="1200" b="0" kern="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標楷體" panose="03000509000000000000" charset="-120"/>
                        </a:rPr>
                        <a:t>腹超</a:t>
                      </a:r>
                      <a:r>
                        <a:rPr lang="zh-TW" sz="1200" b="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標楷體" panose="03000509000000000000" charset="-120"/>
                        </a:rPr>
                        <a:t>型</a:t>
                      </a:r>
                      <a:r>
                        <a:rPr lang="en-US" sz="1200" b="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標楷體" panose="03000509000000000000" charset="-120"/>
                        </a:rPr>
                        <a:t> 2.</a:t>
                      </a:r>
                      <a:r>
                        <a:rPr lang="zh-TW" sz="1200" b="0" kern="100" dirty="0">
                          <a:effectLst/>
                          <a:latin typeface="Calibri" panose="020F0502020204030204"/>
                          <a:ea typeface="新細明體" panose="02020500000000000000" charset="-120"/>
                          <a:cs typeface="Times New Roman" panose="02020603050405020304"/>
                        </a:rPr>
                        <a:t>□</a:t>
                      </a:r>
                      <a:r>
                        <a:rPr lang="zh-TW" sz="1200" b="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指數型</a:t>
                      </a:r>
                      <a:r>
                        <a:rPr lang="en-US" altLang="zh-TW" sz="1200" b="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</a:t>
                      </a:r>
                      <a:r>
                        <a:rPr lang="en-US" sz="12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標楷體" panose="03000509000000000000" charset="-120"/>
                          <a:sym typeface="+mn-ea"/>
                        </a:rPr>
                        <a:t>3.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新細明體" panose="02020500000000000000" charset="-120"/>
                          <a:cs typeface="Times New Roman" panose="02020603050405020304"/>
                          <a:sym typeface="+mn-ea"/>
                        </a:rPr>
                        <a:t>□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  <a:sym typeface="+mn-ea"/>
                        </a:rPr>
                        <a:t>護心型</a:t>
                      </a:r>
                      <a:endParaRPr lang="en-US" altLang="zh-TW" sz="1200" b="0" kern="100" dirty="0"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＄ </a:t>
                      </a:r>
                      <a:r>
                        <a:rPr lang="en-US" sz="12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4,500</a:t>
                      </a:r>
                      <a:r>
                        <a:rPr lang="zh-TW" sz="12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元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5600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200" b="0" kern="100" dirty="0">
                          <a:effectLst/>
                          <a:latin typeface="新細明體" panose="02020500000000000000" charset="-120"/>
                          <a:ea typeface="新細明體" panose="02020500000000000000" charset="-120"/>
                          <a:cs typeface="Times New Roman" panose="02020603050405020304"/>
                        </a:rPr>
                        <a:t> </a:t>
                      </a:r>
                      <a:r>
                        <a:rPr lang="en-US" sz="1200" b="0" kern="100" dirty="0">
                          <a:effectLst/>
                          <a:latin typeface="微軟正黑體" panose="020B0604030504040204" pitchFamily="34" charset="-120"/>
                          <a:ea typeface="新細明體" panose="02020500000000000000" charset="-120"/>
                          <a:cs typeface="Times New Roman" panose="02020603050405020304"/>
                        </a:rPr>
                        <a:t>1.</a:t>
                      </a:r>
                      <a:r>
                        <a:rPr lang="zh-TW" sz="1200" b="0" kern="100" dirty="0">
                          <a:effectLst/>
                          <a:latin typeface="Calibri" panose="020F0502020204030204"/>
                          <a:ea typeface="新細明體" panose="02020500000000000000" charset="-120"/>
                          <a:cs typeface="Times New Roman" panose="02020603050405020304"/>
                        </a:rPr>
                        <a:t>□</a:t>
                      </a:r>
                      <a:r>
                        <a:rPr lang="zh-TW" sz="1200" b="0" kern="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標楷體" panose="03000509000000000000" charset="-120"/>
                        </a:rPr>
                        <a:t>腹超</a:t>
                      </a:r>
                      <a:r>
                        <a:rPr lang="zh-TW" sz="1200" b="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標楷體" panose="03000509000000000000" charset="-120"/>
                        </a:rPr>
                        <a:t>型</a:t>
                      </a:r>
                      <a:r>
                        <a:rPr lang="en-US" sz="1200" b="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標楷體" panose="03000509000000000000" charset="-120"/>
                        </a:rPr>
                        <a:t> 2.</a:t>
                      </a:r>
                      <a:r>
                        <a:rPr lang="zh-TW" sz="1200" b="0" kern="100" dirty="0">
                          <a:effectLst/>
                          <a:latin typeface="Calibri" panose="020F0502020204030204"/>
                          <a:ea typeface="新細明體" panose="02020500000000000000" charset="-120"/>
                          <a:cs typeface="Times New Roman" panose="02020603050405020304"/>
                        </a:rPr>
                        <a:t>□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  <a:sym typeface="+mn-ea"/>
                        </a:rPr>
                        <a:t>指數</a:t>
                      </a:r>
                      <a:r>
                        <a:rPr lang="zh-TW" sz="1200" b="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型</a:t>
                      </a:r>
                      <a:r>
                        <a:rPr lang="en-US" altLang="zh-TW" sz="1200" b="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  </a:t>
                      </a:r>
                      <a:r>
                        <a:rPr lang="en-US" sz="1200" kern="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標楷體" panose="03000509000000000000" charset="-120"/>
                          <a:sym typeface="+mn-ea"/>
                        </a:rPr>
                        <a:t>3.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新細明體" panose="02020500000000000000" charset="-120"/>
                          <a:cs typeface="Times New Roman" panose="02020603050405020304"/>
                          <a:sym typeface="+mn-ea"/>
                        </a:rPr>
                        <a:t>□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  <a:sym typeface="+mn-ea"/>
                        </a:rPr>
                        <a:t>護心型</a:t>
                      </a:r>
                      <a:endParaRPr lang="en-US" altLang="zh-TW" sz="1200" b="0" kern="100" dirty="0"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＄ </a:t>
                      </a:r>
                      <a:r>
                        <a:rPr lang="en-US" altLang="zh-TW" sz="12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6</a:t>
                      </a:r>
                      <a:r>
                        <a:rPr lang="en-US" sz="12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,000</a:t>
                      </a:r>
                      <a:r>
                        <a:rPr lang="zh-TW" sz="1200" b="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微軟正黑體" panose="020B0604030504040204" pitchFamily="34" charset="-120"/>
                        </a:rPr>
                        <a:t>元</a:t>
                      </a:r>
                    </a:p>
                  </a:txBody>
                  <a:tcPr marL="17780" marR="17780" marT="0" marB="0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96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/>
                          <a:ea typeface="標楷體" panose="03000509000000000000" charset="-120"/>
                          <a:cs typeface="Times New Roman" panose="02020603050405020304"/>
                        </a:rPr>
                        <a:t>★</a:t>
                      </a: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以上專案價格僅適用於具備中華民國身分證或健保卡者。</a:t>
                      </a:r>
                      <a:endParaRPr lang="zh-TW" sz="1200" kern="100" dirty="0">
                        <a:effectLst/>
                        <a:latin typeface="Calibri" panose="020F0502020204030204"/>
                        <a:ea typeface="新細明體" panose="02020500000000000000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0380">
                <a:tc rowSpan="1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注意</a:t>
                      </a:r>
                      <a:endParaRPr lang="en-US" altLang="zh-TW" sz="1200" kern="100" dirty="0"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sz="1200" kern="100" dirty="0"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事項</a:t>
                      </a:r>
                      <a:endParaRPr lang="zh-TW" sz="1200" kern="100" dirty="0">
                        <a:effectLst/>
                        <a:latin typeface="Calibri" panose="020F0502020204030204"/>
                        <a:ea typeface="新細明體" panose="02020500000000000000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1.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請攜帶服務單位識別證、身分證或護照、健保卡、顧客基本資料及自我健康檢查問卷表、檢查同意書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(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請事先填妥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)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。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600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2.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若貴賓居住國外或有國外就醫需求，必須攜帶護照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(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或影本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)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，報到時告知工作人員。</a:t>
                      </a: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28930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3.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付費方式：現金、現金金融卡、信用卡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(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不收美國運通卡及大來卡</a:t>
                      </a:r>
                      <a:r>
                        <a:rPr lang="en-US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)</a:t>
                      </a:r>
                      <a:r>
                        <a:rPr lang="zh-TW" sz="1200" kern="100" dirty="0">
                          <a:solidFill>
                            <a:schemeClr val="tx1"/>
                          </a:solidFill>
                          <a:effectLst/>
                          <a:latin typeface="Calibri" panose="020F0502020204030204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。</a:t>
                      </a: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7434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4.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藥物可正常服用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(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包含高血壓、心臟病用藥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)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，但有糖尿病來賓當天請停藥，請將藥物帶來本中心服用（含口服及注射藥）。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28930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5.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請於檢查前一天晚上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12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點後禁食，水可正常飲用。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73710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6.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請於檢查前一天留取大便檢體（請參閱說明書）裝予盒中並放置冰箱冷藏，檢查當天請帶至健康管理中心。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623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7.</a:t>
                      </a:r>
                      <a:r>
                        <a:rPr lang="zh-TW" altLang="en-US" sz="12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 panose="02020603050405020304"/>
                          <a:sym typeface="+mn-ea"/>
                        </a:rPr>
                        <a:t>請去除水晶光療指甲油、勿戴隱形眼鏡，並盡量勿戴貴重飾品。</a:t>
                      </a:r>
                      <a:r>
                        <a:rPr lang="zh-TW" altLang="en-US" sz="1200" kern="100" dirty="0">
                          <a:effectLst/>
                          <a:ea typeface="微軟正黑體" panose="020B0604030504040204" pitchFamily="34" charset="-120"/>
                          <a:cs typeface="Times New Roman" panose="02020603050405020304"/>
                          <a:sym typeface="+mn-ea"/>
                        </a:rPr>
                        <a:t>無痛腸胃鏡及眼壓檢查</a:t>
                      </a:r>
                    </a:p>
                    <a:p>
                      <a:pPr marL="0" marR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TW" altLang="en-US" sz="1200" kern="100" dirty="0">
                          <a:effectLst/>
                          <a:ea typeface="微軟正黑體" panose="020B0604030504040204" pitchFamily="34" charset="-120"/>
                          <a:cs typeface="Times New Roman" panose="02020603050405020304"/>
                          <a:sym typeface="+mn-ea"/>
                        </a:rPr>
                        <a:t>不可戴隱形眼鏡，如有配戴者請自行準備保存盒及保存液，以便拆卸。</a:t>
                      </a:r>
                      <a:endParaRPr lang="zh-TW" altLang="en-US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  <a:sym typeface="+mn-ea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2829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8.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女性預約健檢，請避開生理期（至結束後三天）。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7500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9.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懷孕者預約時請事先告知。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55600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10.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檢查當日備有精緻餐點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(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素食者請預約時告知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)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。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52768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11.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備有停車場，騎乘機車者，發予免費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QR Code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單，需持票卡過繳費機後離場。汽車當日免費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(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請提供車牌號碼，限一車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)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，於健檢結束後直接由已付費車道出場。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2829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12.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若您不克前來或欲更改檢查時間，請事先來電告知。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527685">
                <a:tc v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13.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健康檢查報告書約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14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個工作天內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(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不含例假日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)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，以掛號郵寄或臨櫃自取，若有報告相關問題，請洽詢書面報告服務專線：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02-28264400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轉</a:t>
                      </a:r>
                      <a:r>
                        <a:rPr lang="en-US" altLang="zh-TW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3927</a:t>
                      </a:r>
                      <a:r>
                        <a:rPr lang="zh-TW" altLang="en-US" sz="12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微軟正黑體" panose="020B0604030504040204" pitchFamily="34" charset="-120"/>
                          <a:cs typeface="Times New Roman" panose="02020603050405020304"/>
                        </a:rPr>
                        <a:t>。</a:t>
                      </a:r>
                      <a:endParaRPr lang="zh-TW" sz="1200" kern="100" dirty="0">
                        <a:solidFill>
                          <a:schemeClr val="tx1"/>
                        </a:solidFill>
                        <a:effectLst/>
                        <a:latin typeface="Calibri" panose="020F0502020204030204"/>
                        <a:ea typeface="微軟正黑體" panose="020B0604030504040204" pitchFamily="34" charset="-120"/>
                        <a:cs typeface="Times New Roman" panose="02020603050405020304"/>
                      </a:endParaRPr>
                    </a:p>
                  </a:txBody>
                  <a:tcPr marL="19449" marR="19449" marT="9554" marB="9554"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zh-TW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BLE_ENDDRAG_ORIGIN_RECT" val="524*620"/>
  <p:tag name="TABLE_ENDDRAG_RECT" val="7*93*524*620"/>
</p:tagLst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506</Words>
  <Application>Microsoft Office PowerPoint</Application>
  <PresentationFormat>A4 紙張 (210x297 公釐)</PresentationFormat>
  <Paragraphs>32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8" baseType="lpstr">
      <vt:lpstr>Taipei Sans TC Beta Light</vt:lpstr>
      <vt:lpstr>微軟正黑體</vt:lpstr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Pulsar</dc:creator>
  <cp:lastModifiedBy>USER</cp:lastModifiedBy>
  <cp:revision>188</cp:revision>
  <cp:lastPrinted>2022-06-22T02:34:00Z</cp:lastPrinted>
  <dcterms:created xsi:type="dcterms:W3CDTF">2020-03-10T09:36:00Z</dcterms:created>
  <dcterms:modified xsi:type="dcterms:W3CDTF">2025-01-13T07:52:37Z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1028-11.8.2.11660</vt:lpwstr>
  </property>
  <property fmtid="{D5CDD505-2E9C-101B-9397-08002B2CF9AE}" pid="3" name="ICV">
    <vt:lpwstr>321B4AE5C7E747A5A0E3220F95A694CC</vt:lpwstr>
  </property>
</Properties>
</file>