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46" r:id="rId2"/>
  </p:sldIdLst>
  <p:sldSz cx="6858000" cy="9906000" type="A4"/>
  <p:notesSz cx="6888163" cy="10018713"/>
  <p:kinsoku lang="zh-TW" invalStChars="" invalEndChars="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486" y="54"/>
      </p:cViewPr>
      <p:guideLst>
        <p:guide orient="horz" pos="3120"/>
        <p:guide pos="2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38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393700" y="9404286"/>
            <a:ext cx="7645400" cy="654113"/>
          </a:xfrm>
          <a:prstGeom prst="rect">
            <a:avLst/>
          </a:prstGeom>
          <a:solidFill>
            <a:srgbClr val="45769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TW" altLang="en-US"/>
          </a:p>
        </p:txBody>
      </p:sp>
      <p:grpSp>
        <p:nvGrpSpPr>
          <p:cNvPr id="4" name="群組 3"/>
          <p:cNvGrpSpPr/>
          <p:nvPr userDrawn="1"/>
        </p:nvGrpSpPr>
        <p:grpSpPr>
          <a:xfrm>
            <a:off x="2392236" y="297497"/>
            <a:ext cx="1927227" cy="441325"/>
            <a:chOff x="0" y="0"/>
            <a:chExt cx="9025890" cy="2070735"/>
          </a:xfrm>
        </p:grpSpPr>
        <p:pic>
          <p:nvPicPr>
            <p:cNvPr id="7" name="圖形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68220" cy="2070735"/>
            </a:xfrm>
            <a:prstGeom prst="rect">
              <a:avLst/>
            </a:prstGeom>
          </p:spPr>
        </p:pic>
        <p:pic>
          <p:nvPicPr>
            <p:cNvPr id="8" name="圖形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46350" y="457200"/>
              <a:ext cx="6479540" cy="1259840"/>
            </a:xfrm>
            <a:prstGeom prst="rect">
              <a:avLst/>
            </a:prstGeom>
          </p:spPr>
        </p:pic>
      </p:grpSp>
      <p:sp>
        <p:nvSpPr>
          <p:cNvPr id="11" name="文字方塊 9"/>
          <p:cNvSpPr txBox="1"/>
          <p:nvPr userDrawn="1"/>
        </p:nvSpPr>
        <p:spPr>
          <a:xfrm>
            <a:off x="854964" y="9511062"/>
            <a:ext cx="560527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台北市</a:t>
            </a:r>
            <a:r>
              <a:rPr lang="en-US" altLang="zh-TW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112</a:t>
            </a:r>
            <a:r>
              <a:rPr lang="zh-TW" altLang="en-US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北投區振興街</a:t>
            </a:r>
            <a:r>
              <a:rPr lang="en-US" altLang="zh-TW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45</a:t>
            </a:r>
            <a:r>
              <a:rPr lang="zh-TW" altLang="en-US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號  振興醫院第二醫療大樓</a:t>
            </a:r>
            <a:r>
              <a:rPr lang="en-US" altLang="zh-TW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11</a:t>
            </a:r>
            <a:r>
              <a:rPr lang="zh-TW" altLang="en-US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樓  </a:t>
            </a:r>
            <a:r>
              <a:rPr lang="en-US" altLang="zh-TW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(02)2826-4400#3999 (</a:t>
            </a:r>
            <a:r>
              <a:rPr lang="zh-TW" altLang="en-US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代表號</a:t>
            </a:r>
            <a:r>
              <a:rPr lang="en-US" altLang="zh-TW" sz="1050" dirty="0">
                <a:solidFill>
                  <a:schemeClr val="bg1"/>
                </a:solidFill>
                <a:latin typeface="Taipei Sans TC Beta Light" pitchFamily="2" charset="-120"/>
                <a:ea typeface="Taipei Sans TC Beta Light" pitchFamily="2" charset="-120"/>
              </a:rPr>
              <a:t>)</a:t>
            </a:r>
            <a:endParaRPr lang="zh-TW" altLang="en-US" sz="1050" dirty="0">
              <a:solidFill>
                <a:schemeClr val="bg1"/>
              </a:solidFill>
              <a:latin typeface="Taipei Sans TC Beta Light" pitchFamily="2" charset="-120"/>
              <a:ea typeface="Taipei Sans TC Beta Light" pitchFamily="2" charset="-12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DB94-B0A2-4EB3-AB34-143D517ED42D}" type="datetimeFigureOut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06CE-E5D4-40D4-82D7-C397614CF6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535" y="842010"/>
            <a:ext cx="6550660" cy="3473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振興健康管理中心檢查需知</a:t>
            </a:r>
            <a:r>
              <a:rPr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陽明交大團檢專案</a:t>
            </a:r>
            <a:r>
              <a:rPr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9535" y="1189990"/>
          <a:ext cx="6664325" cy="7889298"/>
        </p:xfrm>
        <a:graphic>
          <a:graphicData uri="http://schemas.openxmlformats.org/drawingml/2006/table">
            <a:tbl>
              <a:tblPr firstRow="1" firstCol="1" bandRow="1"/>
              <a:tblGrid>
                <a:gridCol w="57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8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姓名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latin typeface="微軟正黑體" panose="020B0604030504040204" pitchFamily="34" charset="-120"/>
                          <a:ea typeface="新細明體" panose="02020500000000000000" charset="-120"/>
                          <a:cs typeface="Times New Roman" panose="02020603050405020304"/>
                        </a:rPr>
                        <a:t>             </a:t>
                      </a:r>
                      <a:r>
                        <a:rPr lang="zh-TW" altLang="en-US" sz="1200" u="sng" kern="100">
                          <a:effectLst/>
                          <a:latin typeface="微軟正黑體" panose="020B0604030504040204" pitchFamily="34" charset="-120"/>
                          <a:ea typeface="新細明體" panose="02020500000000000000" charset="-120"/>
                          <a:cs typeface="Times New Roman" panose="02020603050405020304"/>
                        </a:rPr>
                        <a:t>                        </a:t>
                      </a:r>
                      <a:r>
                        <a:rPr lang="en-US" sz="1200" u="sng" kern="100" dirty="0">
                          <a:effectLst/>
                          <a:latin typeface="微軟正黑體" panose="020B0604030504040204" pitchFamily="34" charset="-120"/>
                          <a:ea typeface="新細明體" panose="02020500000000000000" charset="-120"/>
                          <a:cs typeface="Times New Roman" panose="02020603050405020304"/>
                        </a:rPr>
                        <a:t>   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先生</a:t>
                      </a:r>
                      <a:r>
                        <a:rPr lang="en-US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/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女士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日期</a:t>
                      </a:r>
                      <a:endParaRPr lang="zh-TW" sz="1200" kern="10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您預約檢查時間為：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年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   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月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       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日，星期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       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。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1800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報到</a:t>
                      </a:r>
                      <a:endParaRPr lang="en-US" altLang="zh-TW" sz="1200" kern="100" dirty="0"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時間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 fontAlgn="auto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請當天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午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點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</a:t>
                      </a:r>
                      <a:r>
                        <a:rPr lang="zh-TW" alt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      </a:t>
                      </a:r>
                      <a:r>
                        <a:rPr lang="en-US" sz="1200" u="sng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 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分至第二醫療大樓十一樓健康管理中心報到。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  <a:p>
                      <a:pPr algn="just" fontAlgn="auto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為避免檢查時間延誤，敬請貴賓依預約時間報到。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檢查</a:t>
                      </a:r>
                      <a:endParaRPr lang="en-US" altLang="zh-TW" sz="1200" kern="100" dirty="0"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項目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</a:rPr>
                        <a:t> </a:t>
                      </a:r>
                      <a:r>
                        <a:rPr lang="en-US" sz="1200" b="0" kern="100" dirty="0">
                          <a:effectLst/>
                          <a:latin typeface="微軟正黑體" panose="020B0604030504040204" pitchFamily="34" charset="-120"/>
                          <a:ea typeface="新細明體" panose="02020500000000000000" charset="-120"/>
                          <a:cs typeface="Times New Roman" panose="02020603050405020304"/>
                        </a:rPr>
                        <a:t>1.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</a:rPr>
                        <a:t>□</a:t>
                      </a:r>
                      <a:r>
                        <a:rPr lang="zh-TW" sz="1200" b="0" kern="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腹超</a:t>
                      </a:r>
                      <a:r>
                        <a:rPr lang="zh-TW" sz="1200" b="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型</a:t>
                      </a:r>
                      <a:r>
                        <a:rPr lang="en-US" sz="1200" b="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 2.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</a:rPr>
                        <a:t>□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指數型</a:t>
                      </a:r>
                      <a:r>
                        <a:rPr lang="en-US" altLang="zh-TW" sz="1200" b="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</a:t>
                      </a:r>
                      <a:r>
                        <a:rPr lang="en-US" sz="12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  <a:sym typeface="+mn-ea"/>
                        </a:rPr>
                        <a:t>3.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  <a:sym typeface="+mn-ea"/>
                        </a:rPr>
                        <a:t>□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護心型</a:t>
                      </a:r>
                      <a:endParaRPr lang="en-US" altLang="zh-TW" sz="1200" b="0" kern="100" dirty="0"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＄ </a:t>
                      </a:r>
                      <a:r>
                        <a:rPr lang="en-US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4,500</a:t>
                      </a:r>
                      <a:r>
                        <a:rPr lang="zh-TW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元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新細明體" panose="02020500000000000000" charset="-120"/>
                          <a:ea typeface="新細明體" panose="02020500000000000000" charset="-120"/>
                          <a:cs typeface="Times New Roman" panose="02020603050405020304"/>
                        </a:rPr>
                        <a:t> </a:t>
                      </a:r>
                      <a:r>
                        <a:rPr lang="en-US" sz="1200" b="0" kern="100" dirty="0">
                          <a:effectLst/>
                          <a:latin typeface="微軟正黑體" panose="020B0604030504040204" pitchFamily="34" charset="-120"/>
                          <a:ea typeface="新細明體" panose="02020500000000000000" charset="-120"/>
                          <a:cs typeface="Times New Roman" panose="02020603050405020304"/>
                        </a:rPr>
                        <a:t>1.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</a:rPr>
                        <a:t>□</a:t>
                      </a:r>
                      <a:r>
                        <a:rPr lang="zh-TW" sz="1200" b="0" kern="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腹超</a:t>
                      </a:r>
                      <a:r>
                        <a:rPr lang="zh-TW" sz="1200" b="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型</a:t>
                      </a:r>
                      <a:r>
                        <a:rPr lang="en-US" sz="1200" b="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</a:rPr>
                        <a:t> 2.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</a:rPr>
                        <a:t>□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指數</a:t>
                      </a:r>
                      <a:r>
                        <a:rPr lang="zh-TW" sz="1200" b="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型</a:t>
                      </a:r>
                      <a:r>
                        <a:rPr lang="en-US" altLang="zh-TW" sz="1200" b="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  </a:t>
                      </a:r>
                      <a:r>
                        <a:rPr lang="en-US" sz="12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標楷體" panose="03000509000000000000" charset="-120"/>
                          <a:sym typeface="+mn-ea"/>
                        </a:rPr>
                        <a:t>3.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新細明體" panose="02020500000000000000" charset="-120"/>
                          <a:cs typeface="Times New Roman" panose="02020603050405020304"/>
                          <a:sym typeface="+mn-ea"/>
                        </a:rPr>
                        <a:t>□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護心型</a:t>
                      </a:r>
                      <a:endParaRPr lang="en-US" altLang="zh-TW" sz="1200" b="0" kern="100" dirty="0"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＄ </a:t>
                      </a:r>
                      <a:r>
                        <a:rPr lang="en-US" altLang="zh-TW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6</a:t>
                      </a:r>
                      <a:r>
                        <a:rPr lang="en-US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,000</a:t>
                      </a:r>
                      <a:r>
                        <a:rPr lang="zh-TW" sz="12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元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6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標楷體" panose="03000509000000000000" charset="-120"/>
                          <a:cs typeface="Times New Roman" panose="02020603050405020304"/>
                        </a:rPr>
                        <a:t>★</a:t>
                      </a: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以上專案價格僅適用於具備中華民國身分證或健保卡者。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注意</a:t>
                      </a:r>
                      <a:endParaRPr lang="en-US" altLang="zh-TW" sz="1200" kern="100" dirty="0"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事項</a:t>
                      </a:r>
                      <a:endParaRPr lang="zh-TW" sz="1200" kern="100" dirty="0">
                        <a:effectLst/>
                        <a:latin typeface="Calibri" panose="020F05020202040302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請攜帶服務單位識別證、身分證或護照、健保卡、顧客基本資料及自我健康檢查問卷表、檢查同意書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請事先填妥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2.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若貴賓居住國外或有國外就醫需求，必須攜帶護照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或影本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，報到時告知工作人員。</a:t>
                      </a: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93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3.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付費方式：現金、現金金融卡、信用卡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不收美國運通卡及大來卡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。</a:t>
                      </a: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34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4.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藥物可正常服用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包含高血壓、心臟病用藥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，但有糖尿病來賓當天請停藥，請將藥物帶來本中心服用（含口服及注射藥）。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93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5.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請於檢查前一天晚上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12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點後禁食，水可正常飲用。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71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6.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請於檢查前一天留取大便檢體（請參閱說明書）裝予盒中並放置冰箱冷藏，檢查當天請帶至健康管理中心。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23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7.</a:t>
                      </a: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請去除水晶光療指甲油、勿戴隱形眼鏡，並盡量勿戴貴重飾品。</a:t>
                      </a:r>
                      <a:r>
                        <a:rPr lang="zh-TW" altLang="en-US" sz="1200" kern="100" dirty="0">
                          <a:effectLst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無痛腸胃鏡及眼壓檢查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200" kern="100" dirty="0">
                          <a:effectLst/>
                          <a:ea typeface="微軟正黑體" panose="020B0604030504040204" pitchFamily="34" charset="-120"/>
                          <a:cs typeface="Times New Roman" panose="02020603050405020304"/>
                          <a:sym typeface="+mn-ea"/>
                        </a:rPr>
                        <a:t>不可戴隱形眼鏡，如有配戴者請自行準備保存盒及保存液，以便拆卸。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8.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女性預約健檢，請避開生理期（至結束後三天）。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9.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懷孕者預約時請事先告知。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10.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檢查當日備有精緻餐點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素食者請預約時告知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768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11.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備有停車場，騎乘機車者，發予免費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QR Code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單，需持票卡過繳費機後離場。汽車當日免費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請提供車牌號碼，限一車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，於健檢結束後直接由已付費車道出場。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12.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若您不克前來或欲更改檢查時間，請事先來電告知。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2768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13.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健康檢查報告書約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14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個工作天內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不含例假日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，以掛號郵寄或臨櫃自取，若有報告相關問題，請洽詢書面報告服務專線：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02-28264400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轉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3927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Times New Roman" panose="02020603050405020304"/>
                        </a:rPr>
                        <a:t>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微軟正黑體" panose="020B0604030504040204" pitchFamily="34" charset="-120"/>
                        <a:cs typeface="Times New Roman" panose="02020603050405020304"/>
                      </a:endParaRPr>
                    </a:p>
                  </a:txBody>
                  <a:tcPr marL="19449" marR="19449" marT="9554" marB="955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24*620"/>
  <p:tag name="TABLE_ENDDRAG_RECT" val="7*93*524*6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506</Words>
  <Application>Microsoft Office PowerPoint</Application>
  <PresentationFormat>A4 紙張 (210x297 公釐)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Taipei Sans TC Beta Light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Pulsar</dc:creator>
  <cp:lastModifiedBy>USER</cp:lastModifiedBy>
  <cp:revision>188</cp:revision>
  <cp:lastPrinted>2022-06-22T02:34:00Z</cp:lastPrinted>
  <dcterms:created xsi:type="dcterms:W3CDTF">2020-03-10T09:36:00Z</dcterms:created>
  <dcterms:modified xsi:type="dcterms:W3CDTF">2025-01-13T07:52:37Z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1028-11.8.2.11660</vt:lpwstr>
  </property>
  <property fmtid="{D5CDD505-2E9C-101B-9397-08002B2CF9AE}" pid="3" name="ICV">
    <vt:lpwstr>321B4AE5C7E747A5A0E3220F95A694CC</vt:lpwstr>
  </property>
</Properties>
</file>